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0" r:id="rId2"/>
    <p:sldId id="283" r:id="rId3"/>
    <p:sldId id="285" r:id="rId4"/>
    <p:sldId id="286" r:id="rId5"/>
    <p:sldId id="273" r:id="rId6"/>
    <p:sldId id="274" r:id="rId7"/>
    <p:sldId id="323" r:id="rId8"/>
    <p:sldId id="319" r:id="rId9"/>
    <p:sldId id="270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6351F-B911-45EA-A057-F1FA4FC355A6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E7DE69-B21B-4833-AF8F-A6D95C1A069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8AF5A-3D5E-41CA-8141-11ACABE71953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764E5-48A3-4CC0-9417-BA07DFD21D0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764E5-48A3-4CC0-9417-BA07DFD21D0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3334AACC-7296-4361-A3A2-A9EBEC57DB3C}" type="slidenum">
              <a:rPr lang="en-GB" sz="1200"/>
              <a:pPr algn="r" eaLnBrk="0" hangingPunct="0"/>
              <a:t>9</a:t>
            </a:fld>
            <a:endParaRPr lang="en-GB" sz="1200"/>
          </a:p>
        </p:txBody>
      </p:sp>
      <p:sp>
        <p:nvSpPr>
          <p:cNvPr id="235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457200" y="762000"/>
            <a:ext cx="8229600" cy="27432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4000" b="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z="4000" b="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en-GB" sz="53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National Program for Palliative Care</a:t>
            </a:r>
            <a:r>
              <a:rPr lang="en-GB" sz="53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z="53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r>
              <a:rPr lang="en-GB" sz="3600" b="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z="3600" b="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endParaRPr lang="en-US" sz="4000" b="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143000" y="4191000"/>
            <a:ext cx="7162800" cy="19812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Dr.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Alok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Mathur</a:t>
            </a:r>
            <a:endParaRPr lang="en-US" sz="2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Addl. DDG</a:t>
            </a:r>
          </a:p>
          <a:p>
            <a:pPr>
              <a:lnSpc>
                <a:spcPct val="11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Ministry of Health &amp; Family Welfare</a:t>
            </a:r>
          </a:p>
          <a:p>
            <a:pPr>
              <a:lnSpc>
                <a:spcPct val="110000"/>
              </a:lnSpc>
              <a:defRPr/>
            </a:pPr>
            <a:endParaRPr lang="en-US" sz="2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17243B-FD19-4C16-A86B-B1E95E1B1C61}" type="slidenum">
              <a:rPr lang="en-US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  <a:solidFill>
            <a:srgbClr val="0074BE"/>
          </a:solidFill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Background</a:t>
            </a:r>
            <a:endParaRPr lang="en-US" sz="3600" b="1" dirty="0" smtClean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Clr>
                <a:schemeClr val="tx1"/>
              </a:buClr>
              <a:buSzPct val="120000"/>
              <a:defRPr/>
            </a:pPr>
            <a:r>
              <a:rPr lang="en-IN" sz="2800" dirty="0" smtClean="0">
                <a:latin typeface="Arial" pitchFamily="34" charset="0"/>
                <a:cs typeface="Arial" pitchFamily="34" charset="0"/>
              </a:rPr>
              <a:t>The Ministry constituted an expert group on Palliative care which submitted its report ‘Proposal of Strategies for Palliative Care in India’ in November, 2012</a:t>
            </a:r>
          </a:p>
          <a:p>
            <a:pPr algn="just">
              <a:buClr>
                <a:schemeClr val="tx1"/>
              </a:buClr>
              <a:buSzPct val="120000"/>
              <a:buNone/>
              <a:defRPr/>
            </a:pPr>
            <a:r>
              <a:rPr lang="en-IN" sz="2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buClr>
                <a:schemeClr val="tx1"/>
              </a:buClr>
              <a:buSzPct val="120000"/>
              <a:defRPr/>
            </a:pPr>
            <a:r>
              <a:rPr lang="en-IN" sz="2800" dirty="0" smtClean="0">
                <a:latin typeface="Arial" pitchFamily="34" charset="0"/>
                <a:cs typeface="Arial" pitchFamily="34" charset="0"/>
              </a:rPr>
              <a:t>On the basis of the Report, Program note for 12</a:t>
            </a:r>
            <a:r>
              <a:rPr lang="en-IN" sz="28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IN" sz="2800" dirty="0" smtClean="0">
                <a:latin typeface="Arial" pitchFamily="34" charset="0"/>
                <a:cs typeface="Arial" pitchFamily="34" charset="0"/>
              </a:rPr>
              <a:t> FYP was formulated in which a separate budget was sought to implement palliative care activities at district &amp; sub-district levels</a:t>
            </a:r>
          </a:p>
          <a:p>
            <a:pPr algn="just">
              <a:buClr>
                <a:schemeClr val="tx1"/>
              </a:buClr>
              <a:buSzPct val="120000"/>
              <a:buNone/>
              <a:defRPr/>
            </a:pPr>
            <a:endParaRPr lang="en-IN" sz="2800" dirty="0" smtClean="0">
              <a:latin typeface="Arial" pitchFamily="34" charset="0"/>
              <a:cs typeface="Arial" pitchFamily="34" charset="0"/>
            </a:endParaRPr>
          </a:p>
          <a:p>
            <a:pPr algn="just">
              <a:buClr>
                <a:schemeClr val="tx1"/>
              </a:buClr>
              <a:buSzPct val="120000"/>
              <a:defRPr/>
            </a:pPr>
            <a:r>
              <a:rPr lang="en-IN" sz="2800" dirty="0" smtClean="0">
                <a:latin typeface="Arial" pitchFamily="34" charset="0"/>
                <a:cs typeface="Arial" pitchFamily="34" charset="0"/>
              </a:rPr>
              <a:t>Palliative Care is now part of the National Health Mission (NHM)</a:t>
            </a:r>
          </a:p>
          <a:p>
            <a:pPr algn="just">
              <a:buClr>
                <a:schemeClr val="tx1"/>
              </a:buClr>
              <a:buSzPct val="120000"/>
              <a:buNone/>
              <a:defRPr/>
            </a:pPr>
            <a:endParaRPr lang="en-IN" sz="28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en-IN" sz="2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  <a:solidFill>
            <a:srgbClr val="0074BE"/>
          </a:solidFill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Components of Program</a:t>
            </a:r>
            <a:endParaRPr lang="en-US" sz="3600" b="1" dirty="0" smtClean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180000" lvl="0" indent="342900" algn="just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  <a:buNone/>
            </a:pPr>
            <a:r>
              <a:rPr lang="en-IN" sz="2200" dirty="0" smtClean="0">
                <a:latin typeface="Arial" pitchFamily="34" charset="0"/>
                <a:cs typeface="Arial" pitchFamily="34" charset="0"/>
              </a:rPr>
              <a:t>1. Establishment of State Palliative Care Cell:</a:t>
            </a:r>
          </a:p>
          <a:p>
            <a:pPr marL="580050" lvl="1" indent="342900" algn="just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  <a:buNone/>
            </a:pPr>
            <a:r>
              <a:rPr lang="en-IN" sz="2200" dirty="0" smtClean="0">
                <a:latin typeface="Arial" pitchFamily="34" charset="0"/>
                <a:cs typeface="Arial" pitchFamily="34" charset="0"/>
              </a:rPr>
              <a:t>(a) Co-ordinator (1)</a:t>
            </a:r>
          </a:p>
          <a:p>
            <a:pPr marL="580050" lvl="1" indent="342900" algn="just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  <a:buNone/>
            </a:pPr>
            <a:r>
              <a:rPr lang="en-IN" sz="2200" dirty="0" smtClean="0">
                <a:latin typeface="Arial" pitchFamily="34" charset="0"/>
                <a:cs typeface="Arial" pitchFamily="34" charset="0"/>
              </a:rPr>
              <a:t>(b) Data Entry Operator (1)</a:t>
            </a:r>
          </a:p>
          <a:p>
            <a:pPr marL="180000" lvl="0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</a:pPr>
            <a:r>
              <a:rPr lang="en-IN" sz="2200" dirty="0" smtClean="0">
                <a:latin typeface="Arial" pitchFamily="34" charset="0"/>
                <a:cs typeface="Arial" pitchFamily="34" charset="0"/>
              </a:rPr>
              <a:t>2. Capacity building at District Hospital:</a:t>
            </a:r>
          </a:p>
          <a:p>
            <a:pPr marL="580050" lvl="1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</a:pPr>
            <a:r>
              <a:rPr lang="en-IN" sz="2200" dirty="0" smtClean="0">
                <a:latin typeface="Arial" pitchFamily="34" charset="0"/>
                <a:cs typeface="Arial" pitchFamily="34" charset="0"/>
              </a:rPr>
              <a:t>(a) Physical infrastructure (renovation, equipment etc.)</a:t>
            </a:r>
          </a:p>
          <a:p>
            <a:pPr marL="580050" lvl="1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</a:pPr>
            <a:r>
              <a:rPr lang="en-IN" sz="2200" dirty="0" smtClean="0">
                <a:latin typeface="Arial" pitchFamily="34" charset="0"/>
                <a:cs typeface="Arial" pitchFamily="34" charset="0"/>
              </a:rPr>
              <a:t>(b) Human resource (1 Physician; 4 Nurses; 1 Multi-task          	      </a:t>
            </a:r>
            <a:r>
              <a:rPr lang="en-IN" sz="2200" dirty="0" smtClean="0">
                <a:latin typeface="Arial" pitchFamily="34" charset="0"/>
                <a:cs typeface="Arial" pitchFamily="34" charset="0"/>
              </a:rPr>
              <a:t>	worker</a:t>
            </a:r>
            <a:r>
              <a:rPr lang="en-IN" sz="22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marL="580050" lvl="1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</a:pPr>
            <a:r>
              <a:rPr lang="en-IN" sz="2200" dirty="0" smtClean="0">
                <a:latin typeface="Arial" pitchFamily="34" charset="0"/>
                <a:cs typeface="Arial" pitchFamily="34" charset="0"/>
              </a:rPr>
              <a:t>(c) Training</a:t>
            </a:r>
          </a:p>
          <a:p>
            <a:pPr marL="580050" lvl="1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</a:pPr>
            <a:r>
              <a:rPr lang="en-IN" sz="2200" dirty="0" smtClean="0">
                <a:latin typeface="Arial" pitchFamily="34" charset="0"/>
                <a:cs typeface="Arial" pitchFamily="34" charset="0"/>
              </a:rPr>
              <a:t>(d) Miscellaneous (Drugs, Home-based PC etc.)</a:t>
            </a:r>
          </a:p>
          <a:p>
            <a:pPr marL="580050" lvl="1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  <a:buNone/>
            </a:pPr>
            <a:endParaRPr lang="en-IN" sz="2200" i="1" dirty="0" smtClean="0">
              <a:latin typeface="Arial" pitchFamily="34" charset="0"/>
              <a:cs typeface="Arial" pitchFamily="34" charset="0"/>
            </a:endParaRPr>
          </a:p>
          <a:p>
            <a:pPr marL="580050" lvl="1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  <a:buNone/>
            </a:pPr>
            <a:r>
              <a:rPr lang="en-IN" sz="15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Capacity building at TCCs &amp; Medical colleges comes under Cancer component of National Program for Prevention &amp; Control of Cancer, Diabetes, Cardiovascular Diseases and Stroke (NPCDCS)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  <a:solidFill>
            <a:srgbClr val="0074BE"/>
          </a:solidFill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Activities at District &amp; Sub-district levels</a:t>
            </a:r>
            <a:endParaRPr lang="en-US" sz="3600" b="1" dirty="0" smtClean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80000" lvl="0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</a:pPr>
            <a:r>
              <a:rPr lang="en-IN" sz="2000" dirty="0" smtClean="0">
                <a:latin typeface="Arial" pitchFamily="34" charset="0"/>
                <a:cs typeface="Arial" pitchFamily="34" charset="0"/>
              </a:rPr>
              <a:t>1. OPD services for Palliative care</a:t>
            </a:r>
          </a:p>
          <a:p>
            <a:pPr marL="180000" lvl="0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</a:pPr>
            <a:endParaRPr lang="en-IN" sz="2000" dirty="0" smtClean="0">
              <a:latin typeface="Arial" pitchFamily="34" charset="0"/>
              <a:cs typeface="Arial" pitchFamily="34" charset="0"/>
            </a:endParaRPr>
          </a:p>
          <a:p>
            <a:pPr marL="180000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</a:pPr>
            <a:r>
              <a:rPr lang="en-IN" sz="2000" dirty="0" smtClean="0">
                <a:latin typeface="Arial" pitchFamily="34" charset="0"/>
                <a:cs typeface="Arial" pitchFamily="34" charset="0"/>
              </a:rPr>
              <a:t>2. Up-to 10  beds dedicated to Palliative care</a:t>
            </a:r>
          </a:p>
          <a:p>
            <a:pPr marL="180000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</a:pPr>
            <a:r>
              <a:rPr lang="en-IN" sz="20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180000" lvl="0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</a:pPr>
            <a:r>
              <a:rPr lang="en-IN" sz="2000" dirty="0" smtClean="0">
                <a:latin typeface="Arial" pitchFamily="34" charset="0"/>
                <a:cs typeface="Arial" pitchFamily="34" charset="0"/>
              </a:rPr>
              <a:t>3. Home-based palliative care services</a:t>
            </a:r>
          </a:p>
          <a:p>
            <a:pPr marL="180000" lvl="0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</a:pPr>
            <a:endParaRPr lang="en-IN" sz="2000" dirty="0" smtClean="0">
              <a:latin typeface="Arial" pitchFamily="34" charset="0"/>
              <a:cs typeface="Arial" pitchFamily="34" charset="0"/>
            </a:endParaRPr>
          </a:p>
          <a:p>
            <a:pPr marL="180000" lvl="0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</a:pPr>
            <a:r>
              <a:rPr lang="en-IN" sz="2000" dirty="0" smtClean="0">
                <a:latin typeface="Arial" pitchFamily="34" charset="0"/>
                <a:cs typeface="Arial" pitchFamily="34" charset="0"/>
              </a:rPr>
              <a:t>4. Referral services</a:t>
            </a:r>
          </a:p>
          <a:p>
            <a:pPr marL="180000" lvl="0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</a:pPr>
            <a:r>
              <a:rPr lang="en-IN" sz="20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180000" lvl="0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</a:pPr>
            <a:r>
              <a:rPr lang="en-IN" sz="2000" dirty="0" smtClean="0">
                <a:latin typeface="Arial" pitchFamily="34" charset="0"/>
                <a:cs typeface="Arial" pitchFamily="34" charset="0"/>
              </a:rPr>
              <a:t>5. Community awareness</a:t>
            </a:r>
          </a:p>
          <a:p>
            <a:pPr marL="180000" lvl="0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</a:pPr>
            <a:endParaRPr lang="en-IN" sz="1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77724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State Palliative Care </a:t>
            </a:r>
            <a:r>
              <a:rPr lang="en-US" sz="36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Cell</a:t>
            </a:r>
            <a:endParaRPr lang="en-IN" sz="36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8305800" cy="5069160"/>
          </a:xfrm>
        </p:spPr>
        <p:txBody>
          <a:bodyPr>
            <a:noAutofit/>
          </a:bodyPr>
          <a:lstStyle/>
          <a:p>
            <a:pPr marL="180000" lvl="0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</a:pPr>
            <a:endParaRPr lang="en-IN" sz="1800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80000" lvl="0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</a:pPr>
            <a:r>
              <a:rPr lang="en-IN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180000" lvl="0" indent="342900">
              <a:spcBef>
                <a:spcPts val="0"/>
              </a:spcBef>
            </a:pPr>
            <a:endParaRPr lang="en-IN" sz="2400" dirty="0" smtClean="0">
              <a:latin typeface="Arial" pitchFamily="34" charset="0"/>
              <a:cs typeface="Arial" pitchFamily="34" charset="0"/>
            </a:endParaRPr>
          </a:p>
          <a:p>
            <a:pPr marL="180000" indent="342900">
              <a:spcBef>
                <a:spcPts val="0"/>
              </a:spcBef>
            </a:pPr>
            <a:endParaRPr lang="en-IN" sz="2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4677" y="1397000"/>
          <a:ext cx="8339249" cy="5341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7288"/>
                <a:gridCol w="3621961"/>
              </a:tblGrid>
              <a:tr h="107950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rial" pitchFamily="34" charset="0"/>
                          <a:cs typeface="Arial" pitchFamily="34" charset="0"/>
                        </a:rPr>
                        <a:t>Component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rial" pitchFamily="34" charset="0"/>
                          <a:cs typeface="Arial" pitchFamily="34" charset="0"/>
                        </a:rPr>
                        <a:t>Support</a:t>
                      </a:r>
                      <a:r>
                        <a:rPr lang="en-US" sz="2400" baseline="0" dirty="0" smtClean="0">
                          <a:latin typeface="Arial" pitchFamily="34" charset="0"/>
                          <a:cs typeface="Arial" pitchFamily="34" charset="0"/>
                        </a:rPr>
                        <a:t> available</a:t>
                      </a:r>
                      <a:r>
                        <a:rPr lang="en-US" sz="2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smtClean="0">
                          <a:latin typeface="Arial" pitchFamily="34" charset="0"/>
                          <a:cs typeface="Arial" pitchFamily="34" charset="0"/>
                        </a:rPr>
                        <a:t>(in </a:t>
                      </a:r>
                      <a:r>
                        <a:rPr lang="en-US" sz="2400" dirty="0" err="1" smtClean="0">
                          <a:latin typeface="Arial" pitchFamily="34" charset="0"/>
                          <a:cs typeface="Arial" pitchFamily="34" charset="0"/>
                        </a:rPr>
                        <a:t>lakhs</a:t>
                      </a:r>
                      <a:r>
                        <a:rPr lang="en-US" sz="2400" dirty="0" smtClean="0">
                          <a:latin typeface="Arial" pitchFamily="34" charset="0"/>
                          <a:cs typeface="Arial" pitchFamily="34" charset="0"/>
                        </a:rPr>
                        <a:t> per year)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59833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rial" pitchFamily="34" charset="0"/>
                          <a:cs typeface="Arial" pitchFamily="34" charset="0"/>
                        </a:rPr>
                        <a:t>1. Salary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rial" pitchFamily="34" charset="0"/>
                          <a:cs typeface="Arial" pitchFamily="34" charset="0"/>
                        </a:rPr>
                        <a:t>Co-</a:t>
                      </a:r>
                      <a:r>
                        <a:rPr lang="en-US" sz="2400" dirty="0" err="1" smtClean="0">
                          <a:latin typeface="Arial" pitchFamily="34" charset="0"/>
                          <a:cs typeface="Arial" pitchFamily="34" charset="0"/>
                        </a:rPr>
                        <a:t>ordinator</a:t>
                      </a:r>
                      <a:r>
                        <a:rPr lang="en-US" sz="2400" dirty="0" smtClean="0">
                          <a:latin typeface="Arial" pitchFamily="34" charset="0"/>
                          <a:cs typeface="Arial" pitchFamily="34" charset="0"/>
                        </a:rPr>
                        <a:t> (1) @ Rs. 60,000 per month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rial" pitchFamily="34" charset="0"/>
                          <a:cs typeface="Arial" pitchFamily="34" charset="0"/>
                        </a:rPr>
                        <a:t>7.20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rial" pitchFamily="34" charset="0"/>
                          <a:cs typeface="Arial" pitchFamily="34" charset="0"/>
                        </a:rPr>
                        <a:t>Data Entry Operator (1) @ Rs. 15,000 per month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rial" pitchFamily="34" charset="0"/>
                          <a:cs typeface="Arial" pitchFamily="34" charset="0"/>
                        </a:rPr>
                        <a:t>1.8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07950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rial" pitchFamily="34" charset="0"/>
                          <a:cs typeface="Arial" pitchFamily="34" charset="0"/>
                        </a:rPr>
                        <a:t>2. Miscellaneous (workshop/stationary/Travel etc.)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rial" pitchFamily="34" charset="0"/>
                          <a:cs typeface="Arial" pitchFamily="34" charset="0"/>
                        </a:rPr>
                        <a:t>0.50 to 1.00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07950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rial" pitchFamily="34" charset="0"/>
                          <a:cs typeface="Arial" pitchFamily="34" charset="0"/>
                        </a:rPr>
                        <a:t>9.50 to 10.00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77724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District </a:t>
            </a:r>
            <a:r>
              <a:rPr lang="en-US" sz="36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Hospital</a:t>
            </a:r>
            <a:endParaRPr lang="en-IN" sz="36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8305800" cy="5069160"/>
          </a:xfrm>
        </p:spPr>
        <p:txBody>
          <a:bodyPr>
            <a:noAutofit/>
          </a:bodyPr>
          <a:lstStyle/>
          <a:p>
            <a:pPr marL="180000" lvl="0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</a:pPr>
            <a:endParaRPr lang="en-IN" sz="1800" i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80000" lvl="0" indent="3429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</a:pPr>
            <a:r>
              <a:rPr lang="en-IN" sz="240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180000" lvl="0" indent="342900">
              <a:spcBef>
                <a:spcPts val="0"/>
              </a:spcBef>
            </a:pPr>
            <a:endParaRPr lang="en-IN" sz="2400" smtClean="0">
              <a:latin typeface="Arial" pitchFamily="34" charset="0"/>
              <a:cs typeface="Arial" pitchFamily="34" charset="0"/>
            </a:endParaRPr>
          </a:p>
          <a:p>
            <a:pPr marL="180000" indent="342900">
              <a:spcBef>
                <a:spcPts val="0"/>
              </a:spcBef>
            </a:pPr>
            <a:endParaRPr lang="en-IN" sz="2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4677" y="1397001"/>
          <a:ext cx="8339249" cy="52877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7288"/>
                <a:gridCol w="3621961"/>
              </a:tblGrid>
              <a:tr h="603576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Component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Support</a:t>
                      </a:r>
                      <a:r>
                        <a:rPr lang="en-US" sz="2000" baseline="0" dirty="0" smtClean="0">
                          <a:latin typeface="Arial" pitchFamily="34" charset="0"/>
                          <a:cs typeface="Arial" pitchFamily="34" charset="0"/>
                        </a:rPr>
                        <a:t> available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(in </a:t>
                      </a:r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lakhs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per year)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9153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1. Salary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52892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Physician (1) @ Rs. 60,000 per month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7.20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52892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Nurses (4) @ Rs. 30,000 per month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14.40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73908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Multi-task</a:t>
                      </a:r>
                      <a:r>
                        <a:rPr lang="en-US" sz="2000" baseline="0" dirty="0" smtClean="0">
                          <a:latin typeface="Arial" pitchFamily="34" charset="0"/>
                          <a:cs typeface="Arial" pitchFamily="34" charset="0"/>
                        </a:rPr>
                        <a:t> worker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(1) @ Rs. 15,000 per month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1.80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63518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2. Infrastructure strengthening (renovation, equipments, beds etc) 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15.00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61669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3. Training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2.00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63518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4. Miscellaneous (workshop/stationary/Travel/drugs etc.)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8.00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19937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48.40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  <a:solidFill>
            <a:srgbClr val="0074BE"/>
          </a:solidFill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Achievements</a:t>
            </a:r>
            <a:endParaRPr lang="en-US" sz="3600" b="1" dirty="0" smtClean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lvl="0" indent="-514350" algn="just">
              <a:buAutoNum type="arabicPeriod"/>
            </a:pPr>
            <a:r>
              <a:rPr lang="en-IN" sz="2800" dirty="0" smtClean="0">
                <a:latin typeface="Arial" pitchFamily="34" charset="0"/>
                <a:cs typeface="Arial" pitchFamily="34" charset="0"/>
              </a:rPr>
              <a:t>259 </a:t>
            </a:r>
            <a:r>
              <a:rPr lang="en-IN" sz="2800" dirty="0" smtClean="0">
                <a:latin typeface="Arial" pitchFamily="34" charset="0"/>
                <a:cs typeface="Arial" pitchFamily="34" charset="0"/>
              </a:rPr>
              <a:t>districts in 27 </a:t>
            </a:r>
            <a:r>
              <a:rPr lang="en-IN" sz="2800" dirty="0" smtClean="0">
                <a:latin typeface="Arial" pitchFamily="34" charset="0"/>
                <a:cs typeface="Arial" pitchFamily="34" charset="0"/>
              </a:rPr>
              <a:t>states/UTs </a:t>
            </a:r>
            <a:r>
              <a:rPr lang="en-IN" sz="2800" dirty="0" smtClean="0">
                <a:latin typeface="Arial" pitchFamily="34" charset="0"/>
                <a:cs typeface="Arial" pitchFamily="34" charset="0"/>
              </a:rPr>
              <a:t>have been </a:t>
            </a:r>
            <a:r>
              <a:rPr lang="en-IN" sz="2800" dirty="0" smtClean="0">
                <a:latin typeface="Arial" pitchFamily="34" charset="0"/>
                <a:cs typeface="Arial" pitchFamily="34" charset="0"/>
              </a:rPr>
              <a:t>covered (</a:t>
            </a:r>
            <a:r>
              <a:rPr lang="en-IN" sz="2800" dirty="0" err="1" smtClean="0">
                <a:latin typeface="Arial" pitchFamily="34" charset="0"/>
                <a:cs typeface="Arial" pitchFamily="34" charset="0"/>
              </a:rPr>
              <a:t>RoP</a:t>
            </a:r>
            <a:r>
              <a:rPr lang="en-IN" sz="2800" dirty="0" smtClean="0">
                <a:latin typeface="Arial" pitchFamily="34" charset="0"/>
                <a:cs typeface="Arial" pitchFamily="34" charset="0"/>
              </a:rPr>
              <a:t> 2018 -19).</a:t>
            </a:r>
            <a:endParaRPr lang="en-IN" sz="2800" dirty="0" smtClean="0">
              <a:latin typeface="Arial" pitchFamily="34" charset="0"/>
              <a:cs typeface="Arial" pitchFamily="34" charset="0"/>
            </a:endParaRPr>
          </a:p>
          <a:p>
            <a:pPr marL="514350" lvl="0" indent="-514350" algn="just">
              <a:buAutoNum type="arabicPeriod"/>
            </a:pPr>
            <a:endParaRPr lang="en-IN" sz="2800" dirty="0" smtClean="0">
              <a:latin typeface="Arial" pitchFamily="34" charset="0"/>
              <a:cs typeface="Arial" pitchFamily="34" charset="0"/>
            </a:endParaRPr>
          </a:p>
          <a:p>
            <a:pPr lvl="0" algn="just">
              <a:buNone/>
            </a:pPr>
            <a:r>
              <a:rPr lang="en-IN" sz="2800" dirty="0" smtClean="0">
                <a:latin typeface="Arial" pitchFamily="34" charset="0"/>
                <a:cs typeface="Arial" pitchFamily="34" charset="0"/>
              </a:rPr>
              <a:t> 2.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Certain amendments were effected in Narcotic Drugs and Psychotropic Substances (NDPS) Act, 1985 in 2014, which shall allow:</a:t>
            </a:r>
          </a:p>
          <a:p>
            <a:pPr lvl="0"/>
            <a:r>
              <a:rPr lang="en-US" sz="2800" dirty="0" smtClean="0">
                <a:latin typeface="Arial" pitchFamily="34" charset="0"/>
                <a:cs typeface="Arial" pitchFamily="34" charset="0"/>
              </a:rPr>
              <a:t>A single regulation for morphine &amp; other ENDs across the country;</a:t>
            </a:r>
          </a:p>
          <a:p>
            <a:pPr lvl="0"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sz="2800" dirty="0" smtClean="0">
                <a:latin typeface="Arial" pitchFamily="34" charset="0"/>
                <a:cs typeface="Arial" pitchFamily="34" charset="0"/>
              </a:rPr>
              <a:t>A single license to hold and use ENDs;</a:t>
            </a:r>
          </a:p>
          <a:p>
            <a:pPr lvl="0"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sz="2800" dirty="0" smtClean="0">
                <a:latin typeface="Arial" pitchFamily="34" charset="0"/>
                <a:cs typeface="Arial" pitchFamily="34" charset="0"/>
              </a:rPr>
              <a:t>A single agency – the State Drugs Controller – to issue licenses and monitor it.</a:t>
            </a:r>
          </a:p>
          <a:p>
            <a:pPr algn="just">
              <a:buNone/>
            </a:pPr>
            <a:endParaRPr lang="en-IN" sz="28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en-IN" sz="2400" dirty="0" smtClean="0">
              <a:latin typeface="Arial" pitchFamily="34" charset="0"/>
              <a:cs typeface="Arial" pitchFamily="34" charset="0"/>
            </a:endParaRPr>
          </a:p>
          <a:p>
            <a:pPr lvl="0" algn="just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180000" lvl="0" indent="342900" algn="just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  <a:buNone/>
            </a:pPr>
            <a:endParaRPr lang="en-IN" sz="1500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  <a:solidFill>
            <a:srgbClr val="0074BE"/>
          </a:solidFill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Achievements (Continued..)</a:t>
            </a:r>
            <a:endParaRPr lang="en-US" sz="3600" b="1" dirty="0" smtClean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en-IN" sz="2600" dirty="0" smtClean="0">
                <a:latin typeface="Arial" pitchFamily="34" charset="0"/>
                <a:cs typeface="Arial" pitchFamily="34" charset="0"/>
              </a:rPr>
              <a:t>3.</a:t>
            </a:r>
            <a:r>
              <a:rPr lang="en-IN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IN" sz="2800" dirty="0" smtClean="0">
                <a:latin typeface="Arial" pitchFamily="34" charset="0"/>
                <a:cs typeface="Arial" pitchFamily="34" charset="0"/>
              </a:rPr>
              <a:t>Standard Protocols in Palliative Care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have been developed by the Ministry of Health &amp; FW in consultation with AIIMS, New Delhi, WHO India &amp; experts in the field of palliative care.</a:t>
            </a:r>
          </a:p>
          <a:p>
            <a:pPr algn="just"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4. </a:t>
            </a:r>
            <a:r>
              <a:rPr lang="en-IN" sz="2800" dirty="0" smtClean="0">
                <a:latin typeface="Arial" pitchFamily="34" charset="0"/>
                <a:cs typeface="Arial" pitchFamily="34" charset="0"/>
              </a:rPr>
              <a:t>A Training manual on Palliative Care for doctors &amp; nurses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has been developed and 14 master-trainers from 7 states have been trained. </a:t>
            </a:r>
            <a:endParaRPr lang="en-IN" sz="2800" dirty="0" smtClean="0">
              <a:latin typeface="Arial" pitchFamily="34" charset="0"/>
              <a:cs typeface="Arial" pitchFamily="34" charset="0"/>
            </a:endParaRPr>
          </a:p>
          <a:p>
            <a:pPr lvl="0" algn="just">
              <a:buNone/>
            </a:pPr>
            <a:endParaRPr lang="en-IN" sz="2800" dirty="0" smtClean="0">
              <a:latin typeface="Arial" pitchFamily="34" charset="0"/>
              <a:cs typeface="Arial" pitchFamily="34" charset="0"/>
            </a:endParaRPr>
          </a:p>
          <a:p>
            <a:pPr lvl="0" algn="just">
              <a:buNone/>
            </a:pPr>
            <a:r>
              <a:rPr lang="en-IN" sz="2800" dirty="0" smtClean="0">
                <a:latin typeface="Arial" pitchFamily="34" charset="0"/>
                <a:cs typeface="Arial" pitchFamily="34" charset="0"/>
              </a:rPr>
              <a:t>5. Draft training material on palliative care for </a:t>
            </a:r>
            <a:r>
              <a:rPr lang="en-IN" sz="2800" dirty="0" smtClean="0">
                <a:latin typeface="Arial" pitchFamily="34" charset="0"/>
                <a:cs typeface="Arial" pitchFamily="34" charset="0"/>
              </a:rPr>
              <a:t>trainers of </a:t>
            </a:r>
            <a:r>
              <a:rPr lang="en-IN" sz="2800" dirty="0" smtClean="0">
                <a:latin typeface="Arial" pitchFamily="34" charset="0"/>
                <a:cs typeface="Arial" pitchFamily="34" charset="0"/>
              </a:rPr>
              <a:t>CHWs has been developed. </a:t>
            </a:r>
          </a:p>
          <a:p>
            <a:pPr algn="just">
              <a:buNone/>
            </a:pPr>
            <a:endParaRPr lang="en-IN" sz="2400" dirty="0" smtClean="0">
              <a:latin typeface="Arial" pitchFamily="34" charset="0"/>
              <a:cs typeface="Arial" pitchFamily="34" charset="0"/>
            </a:endParaRPr>
          </a:p>
          <a:p>
            <a:pPr lvl="0" algn="just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180000" lvl="0" indent="342900" algn="just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20000"/>
              <a:buNone/>
            </a:pPr>
            <a:endParaRPr lang="en-IN" sz="1500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</p:txBody>
      </p:sp>
      <p:pic>
        <p:nvPicPr>
          <p:cNvPr id="234500" name="Picture 8" descr="nature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71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4501" name="WordArt 5"/>
          <p:cNvSpPr>
            <a:spLocks noChangeArrowheads="1" noChangeShapeType="1" noTextEdit="1"/>
          </p:cNvSpPr>
          <p:nvPr/>
        </p:nvSpPr>
        <p:spPr bwMode="auto">
          <a:xfrm>
            <a:off x="4953000" y="5157788"/>
            <a:ext cx="3995738" cy="17002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Thank You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</TotalTime>
  <Words>480</Words>
  <Application>Microsoft Office PowerPoint</Application>
  <PresentationFormat>On-screen Show (4:3)</PresentationFormat>
  <Paragraphs>87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 National Program for Palliative Care  </vt:lpstr>
      <vt:lpstr>Background</vt:lpstr>
      <vt:lpstr>Components of Program</vt:lpstr>
      <vt:lpstr>Activities at District &amp; Sub-district levels</vt:lpstr>
      <vt:lpstr>State Palliative Care Cell</vt:lpstr>
      <vt:lpstr>District Hospital</vt:lpstr>
      <vt:lpstr>Achievements</vt:lpstr>
      <vt:lpstr>Achievements (Continued..)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alok</dc:creator>
  <cp:lastModifiedBy>Dr. Alok</cp:lastModifiedBy>
  <cp:revision>205</cp:revision>
  <dcterms:created xsi:type="dcterms:W3CDTF">2006-08-16T00:00:00Z</dcterms:created>
  <dcterms:modified xsi:type="dcterms:W3CDTF">2018-08-22T13:01:49Z</dcterms:modified>
</cp:coreProperties>
</file>